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e79a55ad0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e79a55ad0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e79a55ad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e79a55ad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e79a55ad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e79a55ad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4b5c4423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4b5c4423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4b5c4423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4b5c4423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4b5c4423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4b5c4423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4dcf95a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4dcf95a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4dcf95a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4dcf95a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4dcf95a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4dcf95a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4dcf95a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4dcf95a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e79a55ad0_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e79a55a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4dcf95a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4dcf95a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4dcf95a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4dcf95a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e79a55ad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e79a55ad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e79a55ad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e79a55ad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e79a55ad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e79a55ad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e79a55ad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e79a55ad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2nd paragraph: My target customers will be people </a:t>
            </a:r>
            <a:r>
              <a:rPr lang="en"/>
              <a:t>looking for cheaply priced Hotels and Houses, and also what type of activities there really into.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e79a55ad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e79a55ad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my main website, and these is one a the non-copyrighted images on the website, and there also a lot of info about the hotel’s and housing by the way….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e79a55ad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e79a55ad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e79a55ad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e79a55ad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231050" y="307275"/>
            <a:ext cx="7014600" cy="144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Balthazar's</a:t>
            </a:r>
            <a:r>
              <a:rPr lang="en">
                <a:latin typeface="Comic Sans MS"/>
                <a:ea typeface="Comic Sans MS"/>
                <a:cs typeface="Comic Sans MS"/>
                <a:sym typeface="Comic Sans MS"/>
              </a:rPr>
              <a:t> Inn.</a:t>
            </a:r>
            <a:endParaRPr>
              <a:latin typeface="Comic Sans MS"/>
              <a:ea typeface="Comic Sans MS"/>
              <a:cs typeface="Comic Sans MS"/>
              <a:sym typeface="Comic Sans MS"/>
            </a:endParaRPr>
          </a:p>
        </p:txBody>
      </p:sp>
      <p:sp>
        <p:nvSpPr>
          <p:cNvPr id="55" name="Google Shape;55;p13"/>
          <p:cNvSpPr txBox="1"/>
          <p:nvPr>
            <p:ph idx="1" type="subTitle"/>
          </p:nvPr>
        </p:nvSpPr>
        <p:spPr>
          <a:xfrm>
            <a:off x="478050" y="2801150"/>
            <a:ext cx="8520600" cy="792600"/>
          </a:xfrm>
          <a:prstGeom prst="rect">
            <a:avLst/>
          </a:prstGeom>
        </p:spPr>
        <p:txBody>
          <a:bodyPr anchorCtr="0" anchor="t" bIns="91425" lIns="91425" spcFirstLastPara="1" rIns="91425" wrap="square" tIns="91425">
            <a:normAutofit fontScale="85000" lnSpcReduction="20000"/>
          </a:bodyPr>
          <a:lstStyle/>
          <a:p>
            <a:pPr indent="-379730" lvl="0" marL="457200" rtl="0" algn="ctr">
              <a:spcBef>
                <a:spcPts val="0"/>
              </a:spcBef>
              <a:spcAft>
                <a:spcPts val="0"/>
              </a:spcAft>
              <a:buClr>
                <a:srgbClr val="FFFFFF"/>
              </a:buClr>
              <a:buSzPct val="100000"/>
              <a:buFont typeface="Comic Sans MS"/>
              <a:buChar char="●"/>
            </a:pPr>
            <a:r>
              <a:rPr b="1" lang="en">
                <a:solidFill>
                  <a:srgbClr val="FFFFFF"/>
                </a:solidFill>
                <a:latin typeface="Comic Sans MS"/>
                <a:ea typeface="Comic Sans MS"/>
                <a:cs typeface="Comic Sans MS"/>
                <a:sym typeface="Comic Sans MS"/>
              </a:rPr>
              <a:t>LA2 Genius Joshua Balthazar</a:t>
            </a:r>
            <a:endParaRPr b="1">
              <a:solidFill>
                <a:srgbClr val="FFFFFF"/>
              </a:solidFill>
              <a:latin typeface="Comic Sans MS"/>
              <a:ea typeface="Comic Sans MS"/>
              <a:cs typeface="Comic Sans MS"/>
              <a:sym typeface="Comic Sans MS"/>
            </a:endParaRPr>
          </a:p>
          <a:p>
            <a:pPr indent="-379730" lvl="0" marL="457200" rtl="0" algn="ctr">
              <a:spcBef>
                <a:spcPts val="0"/>
              </a:spcBef>
              <a:spcAft>
                <a:spcPts val="0"/>
              </a:spcAft>
              <a:buSzPct val="100000"/>
              <a:buChar char="●"/>
            </a:pPr>
            <a:r>
              <a:t/>
            </a:r>
            <a:endParaRPr/>
          </a:p>
        </p:txBody>
      </p:sp>
      <p:pic>
        <p:nvPicPr>
          <p:cNvPr id="56" name="Google Shape;56;p13"/>
          <p:cNvPicPr preferRelativeResize="0"/>
          <p:nvPr/>
        </p:nvPicPr>
        <p:blipFill>
          <a:blip r:embed="rId3">
            <a:alphaModFix/>
          </a:blip>
          <a:stretch>
            <a:fillRect/>
          </a:stretch>
        </p:blipFill>
        <p:spPr>
          <a:xfrm>
            <a:off x="478050" y="2379050"/>
            <a:ext cx="2933904" cy="257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To Market Plan</a:t>
            </a:r>
            <a:endParaRPr/>
          </a:p>
        </p:txBody>
      </p:sp>
      <p:sp>
        <p:nvSpPr>
          <p:cNvPr id="117" name="Google Shape;117;p22"/>
          <p:cNvSpPr txBox="1"/>
          <p:nvPr>
            <p:ph idx="1" type="body"/>
          </p:nvPr>
        </p:nvSpPr>
        <p:spPr>
          <a:xfrm>
            <a:off x="311700" y="1152475"/>
            <a:ext cx="3941700" cy="37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My main idea for my market plan is to expand and have different </a:t>
            </a:r>
            <a:r>
              <a:rPr lang="en">
                <a:solidFill>
                  <a:srgbClr val="FFFFFF"/>
                </a:solidFill>
              </a:rPr>
              <a:t>surveys</a:t>
            </a:r>
            <a:r>
              <a:rPr lang="en">
                <a:solidFill>
                  <a:srgbClr val="FFFFFF"/>
                </a:solidFill>
              </a:rPr>
              <a:t> as well as some business </a:t>
            </a:r>
            <a:r>
              <a:rPr lang="en">
                <a:solidFill>
                  <a:srgbClr val="FFFFFF"/>
                </a:solidFill>
              </a:rPr>
              <a:t>partners</a:t>
            </a:r>
            <a:r>
              <a:rPr lang="en">
                <a:solidFill>
                  <a:srgbClr val="FFFFFF"/>
                </a:solidFill>
              </a:rPr>
              <a:t> who will invest as well. And have a schedule and list of things that need to be added in my list.</a:t>
            </a:r>
            <a:endParaRPr>
              <a:solidFill>
                <a:srgbClr val="FFFFFF"/>
              </a:solidFill>
            </a:endParaRPr>
          </a:p>
        </p:txBody>
      </p:sp>
      <p:pic>
        <p:nvPicPr>
          <p:cNvPr id="118" name="Google Shape;118;p22"/>
          <p:cNvPicPr preferRelativeResize="0"/>
          <p:nvPr/>
        </p:nvPicPr>
        <p:blipFill>
          <a:blip r:embed="rId3">
            <a:alphaModFix/>
          </a:blip>
          <a:stretch>
            <a:fillRect/>
          </a:stretch>
        </p:blipFill>
        <p:spPr>
          <a:xfrm>
            <a:off x="4405800" y="1170125"/>
            <a:ext cx="4585800" cy="30610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Founding Teams </a:t>
            </a:r>
            <a:endParaRPr/>
          </a:p>
        </p:txBody>
      </p:sp>
      <p:sp>
        <p:nvSpPr>
          <p:cNvPr id="124" name="Google Shape;124;p23"/>
          <p:cNvSpPr txBox="1"/>
          <p:nvPr>
            <p:ph idx="1" type="body"/>
          </p:nvPr>
        </p:nvSpPr>
        <p:spPr>
          <a:xfrm>
            <a:off x="311700" y="1152475"/>
            <a:ext cx="4436100" cy="366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125" name="Google Shape;125;p23"/>
          <p:cNvPicPr preferRelativeResize="0"/>
          <p:nvPr/>
        </p:nvPicPr>
        <p:blipFill>
          <a:blip r:embed="rId3">
            <a:alphaModFix/>
          </a:blip>
          <a:stretch>
            <a:fillRect/>
          </a:stretch>
        </p:blipFill>
        <p:spPr>
          <a:xfrm>
            <a:off x="5418250" y="1207850"/>
            <a:ext cx="3359100" cy="3089400"/>
          </a:xfrm>
          <a:prstGeom prst="rect">
            <a:avLst/>
          </a:prstGeom>
          <a:noFill/>
          <a:ln>
            <a:noFill/>
          </a:ln>
        </p:spPr>
      </p:pic>
      <p:pic>
        <p:nvPicPr>
          <p:cNvPr id="126" name="Google Shape;126;p23"/>
          <p:cNvPicPr preferRelativeResize="0"/>
          <p:nvPr/>
        </p:nvPicPr>
        <p:blipFill>
          <a:blip r:embed="rId4">
            <a:alphaModFix/>
          </a:blip>
          <a:stretch>
            <a:fillRect/>
          </a:stretch>
        </p:blipFill>
        <p:spPr>
          <a:xfrm rot="-5400000">
            <a:off x="695052" y="768000"/>
            <a:ext cx="3696773" cy="4485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Fundraising</a:t>
            </a:r>
            <a:r>
              <a:rPr lang="en"/>
              <a:t> and Milestones</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ASK $55,000 To help me start my Real Estate business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Problem</a:t>
            </a:r>
            <a:r>
              <a:rPr lang="en"/>
              <a:t> </a:t>
            </a:r>
            <a:endParaRPr/>
          </a:p>
        </p:txBody>
      </p:sp>
      <p:sp>
        <p:nvSpPr>
          <p:cNvPr id="138" name="Google Shape;138;p25"/>
          <p:cNvSpPr txBox="1"/>
          <p:nvPr>
            <p:ph idx="1" type="body"/>
          </p:nvPr>
        </p:nvSpPr>
        <p:spPr>
          <a:xfrm>
            <a:off x="90425" y="910675"/>
            <a:ext cx="4260300" cy="37782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Service that allow customers to get affordable deals in </a:t>
            </a:r>
            <a:r>
              <a:rPr b="1" lang="en">
                <a:solidFill>
                  <a:srgbClr val="FFFFFF"/>
                </a:solidFill>
                <a:latin typeface="Times New Roman"/>
                <a:ea typeface="Times New Roman"/>
                <a:cs typeface="Times New Roman"/>
                <a:sym typeface="Times New Roman"/>
              </a:rPr>
              <a:t>Goodyear</a:t>
            </a:r>
            <a:r>
              <a:rPr b="1" lang="en">
                <a:solidFill>
                  <a:srgbClr val="FFFFFF"/>
                </a:solidFill>
                <a:latin typeface="Times New Roman"/>
                <a:ea typeface="Times New Roman"/>
                <a:cs typeface="Times New Roman"/>
                <a:sym typeface="Times New Roman"/>
              </a:rPr>
              <a:t> Air B&amp;B’s</a:t>
            </a:r>
            <a:endParaRPr b="1">
              <a:solidFill>
                <a:srgbClr val="FFFFFF"/>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Price </a:t>
            </a:r>
            <a:r>
              <a:rPr b="1" lang="en">
                <a:solidFill>
                  <a:srgbClr val="FFFFFF"/>
                </a:solidFill>
                <a:latin typeface="Times New Roman"/>
                <a:ea typeface="Times New Roman"/>
                <a:cs typeface="Times New Roman"/>
                <a:sym typeface="Times New Roman"/>
              </a:rPr>
              <a:t>Matching</a:t>
            </a:r>
            <a:r>
              <a:rPr b="1" lang="en">
                <a:solidFill>
                  <a:srgbClr val="FFFFFF"/>
                </a:solidFill>
                <a:latin typeface="Times New Roman"/>
                <a:ea typeface="Times New Roman"/>
                <a:cs typeface="Times New Roman"/>
                <a:sym typeface="Times New Roman"/>
              </a:rPr>
              <a:t> </a:t>
            </a:r>
            <a:r>
              <a:rPr b="1" lang="en">
                <a:solidFill>
                  <a:srgbClr val="FFFFFF"/>
                </a:solidFill>
                <a:latin typeface="Times New Roman"/>
                <a:ea typeface="Times New Roman"/>
                <a:cs typeface="Times New Roman"/>
                <a:sym typeface="Times New Roman"/>
              </a:rPr>
              <a:t>analytical</a:t>
            </a:r>
            <a:r>
              <a:rPr b="1" lang="en">
                <a:solidFill>
                  <a:srgbClr val="FFFFFF"/>
                </a:solidFill>
                <a:latin typeface="Times New Roman"/>
                <a:ea typeface="Times New Roman"/>
                <a:cs typeface="Times New Roman"/>
                <a:sym typeface="Times New Roman"/>
              </a:rPr>
              <a:t> data for </a:t>
            </a:r>
            <a:r>
              <a:rPr b="1" lang="en">
                <a:solidFill>
                  <a:srgbClr val="FFFFFF"/>
                </a:solidFill>
                <a:latin typeface="Times New Roman"/>
                <a:ea typeface="Times New Roman"/>
                <a:cs typeface="Times New Roman"/>
                <a:sym typeface="Times New Roman"/>
              </a:rPr>
              <a:t>Airbnb</a:t>
            </a:r>
            <a:r>
              <a:rPr b="1" lang="en">
                <a:solidFill>
                  <a:srgbClr val="FFFFFF"/>
                </a:solidFill>
                <a:latin typeface="Times New Roman"/>
                <a:ea typeface="Times New Roman"/>
                <a:cs typeface="Times New Roman"/>
                <a:sym typeface="Times New Roman"/>
              </a:rPr>
              <a:t> prices and third party users.</a:t>
            </a:r>
            <a:endParaRPr b="1">
              <a:solidFill>
                <a:srgbClr val="FFFFFF"/>
              </a:solidFill>
              <a:latin typeface="Times New Roman"/>
              <a:ea typeface="Times New Roman"/>
              <a:cs typeface="Times New Roman"/>
              <a:sym typeface="Times New Roman"/>
            </a:endParaRPr>
          </a:p>
        </p:txBody>
      </p:sp>
      <p:pic>
        <p:nvPicPr>
          <p:cNvPr id="139" name="Google Shape;139;p25"/>
          <p:cNvPicPr preferRelativeResize="0"/>
          <p:nvPr/>
        </p:nvPicPr>
        <p:blipFill>
          <a:blip r:embed="rId3">
            <a:alphaModFix/>
          </a:blip>
          <a:stretch>
            <a:fillRect/>
          </a:stretch>
        </p:blipFill>
        <p:spPr>
          <a:xfrm>
            <a:off x="4503125" y="1170125"/>
            <a:ext cx="4488477" cy="29885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Solution</a:t>
            </a:r>
            <a:endParaRPr u="sng"/>
          </a:p>
        </p:txBody>
      </p:sp>
      <p:sp>
        <p:nvSpPr>
          <p:cNvPr id="145" name="Google Shape;145;p26"/>
          <p:cNvSpPr txBox="1"/>
          <p:nvPr>
            <p:ph idx="1" type="body"/>
          </p:nvPr>
        </p:nvSpPr>
        <p:spPr>
          <a:xfrm>
            <a:off x="311700" y="960775"/>
            <a:ext cx="4306500" cy="40254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 Good reviews </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Affordable pricing</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User Friendly Market Data</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Goodyear Pricing </a:t>
            </a:r>
            <a:endParaRPr b="1">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46" name="Google Shape;146;p26"/>
          <p:cNvPicPr preferRelativeResize="0"/>
          <p:nvPr/>
        </p:nvPicPr>
        <p:blipFill>
          <a:blip r:embed="rId3">
            <a:alphaModFix/>
          </a:blip>
          <a:stretch>
            <a:fillRect/>
          </a:stretch>
        </p:blipFill>
        <p:spPr>
          <a:xfrm>
            <a:off x="4572000" y="1017725"/>
            <a:ext cx="4221051" cy="27494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Traction/Market Size</a:t>
            </a:r>
            <a:endParaRPr u="sng"/>
          </a:p>
        </p:txBody>
      </p:sp>
      <p:sp>
        <p:nvSpPr>
          <p:cNvPr id="152" name="Google Shape;152;p27"/>
          <p:cNvSpPr txBox="1"/>
          <p:nvPr>
            <p:ph idx="1" type="body"/>
          </p:nvPr>
        </p:nvSpPr>
        <p:spPr>
          <a:xfrm>
            <a:off x="421725" y="1017725"/>
            <a:ext cx="3816600" cy="3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Tam</a:t>
            </a:r>
            <a:r>
              <a:rPr b="1" lang="en" sz="1400">
                <a:solidFill>
                  <a:schemeClr val="dk1"/>
                </a:solidFill>
                <a:latin typeface="Times New Roman"/>
                <a:ea typeface="Times New Roman"/>
                <a:cs typeface="Times New Roman"/>
                <a:sym typeface="Times New Roman"/>
              </a:rPr>
              <a:t>:</a:t>
            </a:r>
            <a:r>
              <a:rPr b="1" lang="en">
                <a:solidFill>
                  <a:schemeClr val="dk1"/>
                </a:solidFill>
                <a:latin typeface="Times New Roman"/>
                <a:ea typeface="Times New Roman"/>
                <a:cs typeface="Times New Roman"/>
                <a:sym typeface="Times New Roman"/>
              </a:rPr>
              <a:t>$177.6b Hotels &amp; Motels in the US Market</a:t>
            </a:r>
            <a:r>
              <a:rPr b="1" lang="en">
                <a:solidFill>
                  <a:srgbClr val="202124"/>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Size</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t>Sam</a:t>
            </a:r>
            <a:r>
              <a:rPr b="1" lang="en" sz="1400">
                <a:solidFill>
                  <a:srgbClr val="FFFFFF"/>
                </a:solidFill>
                <a:latin typeface="Times New Roman"/>
                <a:ea typeface="Times New Roman"/>
                <a:cs typeface="Times New Roman"/>
                <a:sym typeface="Times New Roman"/>
              </a:rPr>
              <a:t>: </a:t>
            </a:r>
            <a:r>
              <a:rPr b="1" lang="en">
                <a:solidFill>
                  <a:srgbClr val="FFFFFF"/>
                </a:solidFill>
                <a:latin typeface="Times New Roman"/>
                <a:ea typeface="Times New Roman"/>
                <a:cs typeface="Times New Roman"/>
                <a:sym typeface="Times New Roman"/>
              </a:rPr>
              <a:t>$59.6b is the market size of just north america</a:t>
            </a:r>
            <a:endParaRPr b="1" sz="22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a:t>Som</a:t>
            </a:r>
            <a:r>
              <a:rPr lang="en">
                <a:solidFill>
                  <a:srgbClr val="FFFFFF"/>
                </a:solidFill>
              </a:rPr>
              <a:t>: </a:t>
            </a:r>
            <a:r>
              <a:rPr b="1" lang="en">
                <a:solidFill>
                  <a:srgbClr val="FFFFFF"/>
                </a:solidFill>
                <a:latin typeface="Times New Roman"/>
                <a:ea typeface="Times New Roman"/>
                <a:cs typeface="Times New Roman"/>
                <a:sym typeface="Times New Roman"/>
              </a:rPr>
              <a:t>J’s-Air </a:t>
            </a:r>
            <a:r>
              <a:rPr b="1" lang="en">
                <a:solidFill>
                  <a:srgbClr val="FFFFFF"/>
                </a:solidFill>
                <a:latin typeface="Times New Roman"/>
                <a:ea typeface="Times New Roman"/>
                <a:cs typeface="Times New Roman"/>
                <a:sym typeface="Times New Roman"/>
              </a:rPr>
              <a:t>B&amp;Bs</a:t>
            </a:r>
            <a:r>
              <a:rPr b="1" lang="en">
                <a:solidFill>
                  <a:srgbClr val="FFFFFF"/>
                </a:solidFill>
                <a:latin typeface="Times New Roman"/>
                <a:ea typeface="Times New Roman"/>
                <a:cs typeface="Times New Roman"/>
                <a:sym typeface="Times New Roman"/>
              </a:rPr>
              <a:t> and hotels will hold 4% of the hotels and motels market by 2027 which is 2.38b </a:t>
            </a:r>
            <a:endParaRPr b="1">
              <a:solidFill>
                <a:srgbClr val="FFFFFF"/>
              </a:solidFill>
              <a:latin typeface="Times New Roman"/>
              <a:ea typeface="Times New Roman"/>
              <a:cs typeface="Times New Roman"/>
              <a:sym typeface="Times New Roman"/>
            </a:endParaRPr>
          </a:p>
          <a:p>
            <a:pPr indent="0" lvl="0" marL="0" rtl="0" algn="l">
              <a:spcBef>
                <a:spcPts val="1200"/>
              </a:spcBef>
              <a:spcAft>
                <a:spcPts val="1200"/>
              </a:spcAft>
              <a:buNone/>
            </a:pPr>
            <a:r>
              <a:t/>
            </a:r>
            <a:endParaRPr b="1" sz="1400">
              <a:solidFill>
                <a:schemeClr val="dk1"/>
              </a:solidFill>
              <a:latin typeface="Times New Roman"/>
              <a:ea typeface="Times New Roman"/>
              <a:cs typeface="Times New Roman"/>
              <a:sym typeface="Times New Roman"/>
            </a:endParaRPr>
          </a:p>
        </p:txBody>
      </p:sp>
      <p:pic>
        <p:nvPicPr>
          <p:cNvPr id="153" name="Google Shape;153;p27"/>
          <p:cNvPicPr preferRelativeResize="0"/>
          <p:nvPr/>
        </p:nvPicPr>
        <p:blipFill>
          <a:blip r:embed="rId3">
            <a:alphaModFix/>
          </a:blip>
          <a:stretch>
            <a:fillRect/>
          </a:stretch>
        </p:blipFill>
        <p:spPr>
          <a:xfrm>
            <a:off x="4390725" y="1170125"/>
            <a:ext cx="4600874" cy="30005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Model</a:t>
            </a:r>
            <a:endParaRPr/>
          </a:p>
        </p:txBody>
      </p:sp>
      <p:sp>
        <p:nvSpPr>
          <p:cNvPr id="159" name="Google Shape;159;p28"/>
          <p:cNvSpPr txBox="1"/>
          <p:nvPr>
            <p:ph idx="1" type="body"/>
          </p:nvPr>
        </p:nvSpPr>
        <p:spPr>
          <a:xfrm>
            <a:off x="311700" y="1152475"/>
            <a:ext cx="4073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My business (Ordaeya) will have a</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lot of food options, and plus fast</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food place inside the lobby other</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than Hilton and I want people who mean business,</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and want to have a quiet place to</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work at.</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And to pay for the Air BnB, you’ll would either book the Air BnB online, and same with Hotel, But you could book in </a:t>
            </a:r>
            <a:r>
              <a:rPr b="1" lang="en">
                <a:solidFill>
                  <a:schemeClr val="dk1"/>
                </a:solidFill>
                <a:latin typeface="Times New Roman"/>
                <a:ea typeface="Times New Roman"/>
                <a:cs typeface="Times New Roman"/>
                <a:sym typeface="Times New Roman"/>
              </a:rPr>
              <a:t>person</a:t>
            </a:r>
            <a:r>
              <a:rPr b="1" lang="en">
                <a:solidFill>
                  <a:schemeClr val="dk1"/>
                </a:solidFill>
                <a:latin typeface="Times New Roman"/>
                <a:ea typeface="Times New Roman"/>
                <a:cs typeface="Times New Roman"/>
                <a:sym typeface="Times New Roman"/>
              </a:rPr>
              <a:t> as we’ll.</a:t>
            </a:r>
            <a:endParaRPr b="1">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b="1">
              <a:solidFill>
                <a:schemeClr val="dk1"/>
              </a:solidFill>
              <a:latin typeface="Times New Roman"/>
              <a:ea typeface="Times New Roman"/>
              <a:cs typeface="Times New Roman"/>
              <a:sym typeface="Times New Roman"/>
            </a:endParaRPr>
          </a:p>
        </p:txBody>
      </p:sp>
      <p:pic>
        <p:nvPicPr>
          <p:cNvPr id="160" name="Google Shape;160;p28"/>
          <p:cNvPicPr preferRelativeResize="0"/>
          <p:nvPr/>
        </p:nvPicPr>
        <p:blipFill>
          <a:blip r:embed="rId3">
            <a:alphaModFix/>
          </a:blip>
          <a:stretch>
            <a:fillRect/>
          </a:stretch>
        </p:blipFill>
        <p:spPr>
          <a:xfrm>
            <a:off x="4572003" y="1205450"/>
            <a:ext cx="4441626" cy="295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Proprietary</a:t>
            </a:r>
            <a:r>
              <a:rPr lang="en" u="sng"/>
              <a:t>​​ Technology/Expertise</a:t>
            </a:r>
            <a:endParaRPr u="sng"/>
          </a:p>
        </p:txBody>
      </p:sp>
      <p:pic>
        <p:nvPicPr>
          <p:cNvPr id="166" name="Google Shape;166;p29"/>
          <p:cNvPicPr preferRelativeResize="0"/>
          <p:nvPr/>
        </p:nvPicPr>
        <p:blipFill>
          <a:blip r:embed="rId3">
            <a:alphaModFix/>
          </a:blip>
          <a:stretch>
            <a:fillRect/>
          </a:stretch>
        </p:blipFill>
        <p:spPr>
          <a:xfrm>
            <a:off x="261425" y="1017725"/>
            <a:ext cx="6216899" cy="3885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102700" y="11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Competition</a:t>
            </a:r>
            <a:r>
              <a:rPr lang="en"/>
              <a:t> </a:t>
            </a:r>
            <a:endParaRPr/>
          </a:p>
        </p:txBody>
      </p:sp>
      <p:sp>
        <p:nvSpPr>
          <p:cNvPr id="172" name="Google Shape;172;p30"/>
          <p:cNvSpPr txBox="1"/>
          <p:nvPr>
            <p:ph idx="1" type="body"/>
          </p:nvPr>
        </p:nvSpPr>
        <p:spPr>
          <a:xfrm>
            <a:off x="162500" y="691150"/>
            <a:ext cx="4161300" cy="435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Other Hotel </a:t>
            </a:r>
            <a:r>
              <a:rPr lang="en">
                <a:solidFill>
                  <a:schemeClr val="dk1"/>
                </a:solidFill>
                <a:latin typeface="Times New Roman"/>
                <a:ea typeface="Times New Roman"/>
                <a:cs typeface="Times New Roman"/>
                <a:sym typeface="Times New Roman"/>
              </a:rPr>
              <a:t>companies: My company will have the most widest hotel resort in the whole world compared to other companies in. And it will have a lot to do there and fun activities as we’ll like, Basketball courts, A bunch of pools and a whirly pool, a food courts, and other things in the future </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chemeClr val="dk1"/>
                </a:solidFill>
                <a:latin typeface="Times New Roman"/>
                <a:ea typeface="Times New Roman"/>
                <a:cs typeface="Times New Roman"/>
                <a:sym typeface="Times New Roman"/>
              </a:rPr>
              <a:t>Other </a:t>
            </a:r>
            <a:r>
              <a:rPr lang="en">
                <a:solidFill>
                  <a:schemeClr val="dk1"/>
                </a:solidFill>
                <a:latin typeface="Times New Roman"/>
                <a:ea typeface="Times New Roman"/>
                <a:cs typeface="Times New Roman"/>
                <a:sym typeface="Times New Roman"/>
              </a:rPr>
              <a:t>Airbnb</a:t>
            </a:r>
            <a:r>
              <a:rPr lang="en">
                <a:solidFill>
                  <a:schemeClr val="dk1"/>
                </a:solidFill>
                <a:latin typeface="Times New Roman"/>
                <a:ea typeface="Times New Roman"/>
                <a:cs typeface="Times New Roman"/>
                <a:sym typeface="Times New Roman"/>
              </a:rPr>
              <a:t>: My AirBnB will come with costume snacks, paintings of the whole city, and will support with comfy beds and will have two of everything like, toilets, beds, and living rooms as we’ll.</a:t>
            </a:r>
            <a:endParaRPr>
              <a:solidFill>
                <a:schemeClr val="dk1"/>
              </a:solidFill>
              <a:latin typeface="Times New Roman"/>
              <a:ea typeface="Times New Roman"/>
              <a:cs typeface="Times New Roman"/>
              <a:sym typeface="Times New Roman"/>
            </a:endParaRPr>
          </a:p>
        </p:txBody>
      </p:sp>
      <p:pic>
        <p:nvPicPr>
          <p:cNvPr id="173" name="Google Shape;173;p30"/>
          <p:cNvPicPr preferRelativeResize="0"/>
          <p:nvPr/>
        </p:nvPicPr>
        <p:blipFill>
          <a:blip r:embed="rId3">
            <a:alphaModFix/>
          </a:blip>
          <a:stretch>
            <a:fillRect/>
          </a:stretch>
        </p:blipFill>
        <p:spPr>
          <a:xfrm>
            <a:off x="4476200" y="843550"/>
            <a:ext cx="4515400" cy="338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a:t>
            </a:r>
            <a:endParaRPr/>
          </a:p>
        </p:txBody>
      </p:sp>
      <p:sp>
        <p:nvSpPr>
          <p:cNvPr id="179" name="Google Shape;179;p31"/>
          <p:cNvSpPr txBox="1"/>
          <p:nvPr>
            <p:ph idx="1" type="body"/>
          </p:nvPr>
        </p:nvSpPr>
        <p:spPr>
          <a:xfrm>
            <a:off x="311700" y="1152475"/>
            <a:ext cx="3974700" cy="37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FFFFFF"/>
                </a:solidFill>
                <a:latin typeface="Times New Roman"/>
                <a:ea typeface="Times New Roman"/>
                <a:cs typeface="Times New Roman"/>
                <a:sym typeface="Times New Roman"/>
              </a:rPr>
              <a:t>Our </a:t>
            </a:r>
            <a:r>
              <a:rPr b="1" lang="en">
                <a:solidFill>
                  <a:srgbClr val="FFFFFF"/>
                </a:solidFill>
                <a:latin typeface="Times New Roman"/>
                <a:ea typeface="Times New Roman"/>
                <a:cs typeface="Times New Roman"/>
                <a:sym typeface="Times New Roman"/>
              </a:rPr>
              <a:t>purpose</a:t>
            </a:r>
            <a:r>
              <a:rPr b="1" lang="en">
                <a:solidFill>
                  <a:srgbClr val="FFFFFF"/>
                </a:solidFill>
                <a:latin typeface="Times New Roman"/>
                <a:ea typeface="Times New Roman"/>
                <a:cs typeface="Times New Roman"/>
                <a:sym typeface="Times New Roman"/>
              </a:rPr>
              <a:t> for you to come to my business is because  we have the most </a:t>
            </a:r>
            <a:r>
              <a:rPr b="1" lang="en">
                <a:solidFill>
                  <a:srgbClr val="FFFFFF"/>
                </a:solidFill>
                <a:latin typeface="Times New Roman"/>
                <a:ea typeface="Times New Roman"/>
                <a:cs typeface="Times New Roman"/>
                <a:sym typeface="Times New Roman"/>
              </a:rPr>
              <a:t>selections</a:t>
            </a:r>
            <a:r>
              <a:rPr b="1" lang="en">
                <a:solidFill>
                  <a:srgbClr val="FFFFFF"/>
                </a:solidFill>
                <a:latin typeface="Times New Roman"/>
                <a:ea typeface="Times New Roman"/>
                <a:cs typeface="Times New Roman"/>
                <a:sym typeface="Times New Roman"/>
              </a:rPr>
              <a:t> of Airbnb’s that you can select online, and with the hotel’s, you can have fun with your family and have some to do like relax and have </a:t>
            </a:r>
            <a:r>
              <a:rPr b="1" lang="en">
                <a:solidFill>
                  <a:srgbClr val="FFFFFF"/>
                </a:solidFill>
                <a:latin typeface="Times New Roman"/>
                <a:ea typeface="Times New Roman"/>
                <a:cs typeface="Times New Roman"/>
                <a:sym typeface="Times New Roman"/>
              </a:rPr>
              <a:t>indoor</a:t>
            </a:r>
            <a:r>
              <a:rPr b="1" lang="en">
                <a:solidFill>
                  <a:srgbClr val="FFFFFF"/>
                </a:solidFill>
                <a:latin typeface="Times New Roman"/>
                <a:ea typeface="Times New Roman"/>
                <a:cs typeface="Times New Roman"/>
                <a:sym typeface="Times New Roman"/>
              </a:rPr>
              <a:t> activities as well for you to do. </a:t>
            </a:r>
            <a:endParaRPr b="1">
              <a:solidFill>
                <a:srgbClr val="FFFFFF"/>
              </a:solidFill>
              <a:latin typeface="Times New Roman"/>
              <a:ea typeface="Times New Roman"/>
              <a:cs typeface="Times New Roman"/>
              <a:sym typeface="Times New Roman"/>
            </a:endParaRPr>
          </a:p>
        </p:txBody>
      </p:sp>
      <p:pic>
        <p:nvPicPr>
          <p:cNvPr id="180" name="Google Shape;180;p31"/>
          <p:cNvPicPr preferRelativeResize="0"/>
          <p:nvPr/>
        </p:nvPicPr>
        <p:blipFill>
          <a:blip r:embed="rId3">
            <a:alphaModFix/>
          </a:blip>
          <a:stretch>
            <a:fillRect/>
          </a:stretch>
        </p:blipFill>
        <p:spPr>
          <a:xfrm>
            <a:off x="4438800" y="1170125"/>
            <a:ext cx="4552800" cy="2959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1231050" y="307275"/>
            <a:ext cx="7014600" cy="144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Balthazar's</a:t>
            </a:r>
            <a:r>
              <a:rPr lang="en">
                <a:latin typeface="Comic Sans MS"/>
                <a:ea typeface="Comic Sans MS"/>
                <a:cs typeface="Comic Sans MS"/>
                <a:sym typeface="Comic Sans MS"/>
              </a:rPr>
              <a:t> Inn.</a:t>
            </a:r>
            <a:endParaRPr>
              <a:latin typeface="Comic Sans MS"/>
              <a:ea typeface="Comic Sans MS"/>
              <a:cs typeface="Comic Sans MS"/>
              <a:sym typeface="Comic Sans MS"/>
            </a:endParaRPr>
          </a:p>
        </p:txBody>
      </p:sp>
      <p:sp>
        <p:nvSpPr>
          <p:cNvPr id="62" name="Google Shape;62;p14"/>
          <p:cNvSpPr txBox="1"/>
          <p:nvPr>
            <p:ph idx="1" type="subTitle"/>
          </p:nvPr>
        </p:nvSpPr>
        <p:spPr>
          <a:xfrm>
            <a:off x="478050" y="2801150"/>
            <a:ext cx="8520600" cy="792600"/>
          </a:xfrm>
          <a:prstGeom prst="rect">
            <a:avLst/>
          </a:prstGeom>
        </p:spPr>
        <p:txBody>
          <a:bodyPr anchorCtr="0" anchor="t" bIns="91425" lIns="91425" spcFirstLastPara="1" rIns="91425" wrap="square" tIns="91425">
            <a:normAutofit fontScale="85000" lnSpcReduction="20000"/>
          </a:bodyPr>
          <a:lstStyle/>
          <a:p>
            <a:pPr indent="-379730" lvl="0" marL="457200" rtl="0" algn="ctr">
              <a:spcBef>
                <a:spcPts val="0"/>
              </a:spcBef>
              <a:spcAft>
                <a:spcPts val="0"/>
              </a:spcAft>
              <a:buClr>
                <a:srgbClr val="FFFFFF"/>
              </a:buClr>
              <a:buSzPct val="100000"/>
              <a:buFont typeface="Comic Sans MS"/>
              <a:buChar char="●"/>
            </a:pPr>
            <a:r>
              <a:rPr b="1" lang="en">
                <a:solidFill>
                  <a:srgbClr val="FFFFFF"/>
                </a:solidFill>
                <a:latin typeface="Comic Sans MS"/>
                <a:ea typeface="Comic Sans MS"/>
                <a:cs typeface="Comic Sans MS"/>
                <a:sym typeface="Comic Sans MS"/>
              </a:rPr>
              <a:t>LA2 Genius Joshua Balthazar</a:t>
            </a:r>
            <a:endParaRPr b="1">
              <a:solidFill>
                <a:srgbClr val="FFFFFF"/>
              </a:solidFill>
              <a:latin typeface="Comic Sans MS"/>
              <a:ea typeface="Comic Sans MS"/>
              <a:cs typeface="Comic Sans MS"/>
              <a:sym typeface="Comic Sans MS"/>
            </a:endParaRPr>
          </a:p>
          <a:p>
            <a:pPr indent="-379730" lvl="0" marL="457200" rtl="0" algn="ctr">
              <a:spcBef>
                <a:spcPts val="0"/>
              </a:spcBef>
              <a:spcAft>
                <a:spcPts val="0"/>
              </a:spcAft>
              <a:buSzPct val="100000"/>
              <a:buChar char="●"/>
            </a:pPr>
            <a:r>
              <a:t/>
            </a:r>
            <a:endParaRPr/>
          </a:p>
        </p:txBody>
      </p:sp>
      <p:pic>
        <p:nvPicPr>
          <p:cNvPr id="63" name="Google Shape;63;p14"/>
          <p:cNvPicPr preferRelativeResize="0"/>
          <p:nvPr/>
        </p:nvPicPr>
        <p:blipFill>
          <a:blip r:embed="rId3">
            <a:alphaModFix/>
          </a:blip>
          <a:stretch>
            <a:fillRect/>
          </a:stretch>
        </p:blipFill>
        <p:spPr>
          <a:xfrm>
            <a:off x="478050" y="2379050"/>
            <a:ext cx="2933904" cy="2571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To Market Plan</a:t>
            </a:r>
            <a:endParaRPr/>
          </a:p>
        </p:txBody>
      </p:sp>
      <p:sp>
        <p:nvSpPr>
          <p:cNvPr id="186" name="Google Shape;186;p32"/>
          <p:cNvSpPr txBox="1"/>
          <p:nvPr>
            <p:ph idx="1" type="body"/>
          </p:nvPr>
        </p:nvSpPr>
        <p:spPr>
          <a:xfrm>
            <a:off x="311700" y="1152475"/>
            <a:ext cx="3941700" cy="37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My main idea for my market plan is to expand and have different survey’s as well as some business </a:t>
            </a:r>
            <a:r>
              <a:rPr lang="en"/>
              <a:t>partners</a:t>
            </a:r>
            <a:r>
              <a:rPr lang="en"/>
              <a:t> who will invest as well. And have a schedule and list of things that need to be added in my list.</a:t>
            </a:r>
            <a:endParaRPr/>
          </a:p>
        </p:txBody>
      </p:sp>
      <p:pic>
        <p:nvPicPr>
          <p:cNvPr id="187" name="Google Shape;187;p32"/>
          <p:cNvPicPr preferRelativeResize="0"/>
          <p:nvPr/>
        </p:nvPicPr>
        <p:blipFill>
          <a:blip r:embed="rId3">
            <a:alphaModFix/>
          </a:blip>
          <a:stretch>
            <a:fillRect/>
          </a:stretch>
        </p:blipFill>
        <p:spPr>
          <a:xfrm>
            <a:off x="4405800" y="1170125"/>
            <a:ext cx="4585800" cy="32326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Fundraising</a:t>
            </a:r>
            <a:r>
              <a:rPr lang="en"/>
              <a:t> and Milestones</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ASK $55,000 To help me start my Real Estate business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Problem</a:t>
            </a:r>
            <a:r>
              <a:rPr lang="en"/>
              <a:t> </a:t>
            </a:r>
            <a:endParaRPr/>
          </a:p>
        </p:txBody>
      </p:sp>
      <p:sp>
        <p:nvSpPr>
          <p:cNvPr id="69" name="Google Shape;69;p15"/>
          <p:cNvSpPr txBox="1"/>
          <p:nvPr>
            <p:ph idx="1" type="body"/>
          </p:nvPr>
        </p:nvSpPr>
        <p:spPr>
          <a:xfrm>
            <a:off x="90425" y="910675"/>
            <a:ext cx="4260300" cy="37782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Service that allow customers to get affordable deals in local Inn’s and Housing Market</a:t>
            </a:r>
            <a:endParaRPr b="1">
              <a:solidFill>
                <a:srgbClr val="FFFFFF"/>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Price </a:t>
            </a:r>
            <a:r>
              <a:rPr b="1" lang="en">
                <a:solidFill>
                  <a:srgbClr val="FFFFFF"/>
                </a:solidFill>
                <a:latin typeface="Times New Roman"/>
                <a:ea typeface="Times New Roman"/>
                <a:cs typeface="Times New Roman"/>
                <a:sym typeface="Times New Roman"/>
              </a:rPr>
              <a:t>Matching</a:t>
            </a:r>
            <a:r>
              <a:rPr b="1" lang="en">
                <a:solidFill>
                  <a:srgbClr val="FFFFFF"/>
                </a:solidFill>
                <a:latin typeface="Times New Roman"/>
                <a:ea typeface="Times New Roman"/>
                <a:cs typeface="Times New Roman"/>
                <a:sym typeface="Times New Roman"/>
              </a:rPr>
              <a:t> </a:t>
            </a:r>
            <a:r>
              <a:rPr b="1" lang="en">
                <a:solidFill>
                  <a:srgbClr val="FFFFFF"/>
                </a:solidFill>
                <a:latin typeface="Times New Roman"/>
                <a:ea typeface="Times New Roman"/>
                <a:cs typeface="Times New Roman"/>
                <a:sym typeface="Times New Roman"/>
              </a:rPr>
              <a:t>analytical</a:t>
            </a:r>
            <a:r>
              <a:rPr b="1" lang="en">
                <a:solidFill>
                  <a:srgbClr val="FFFFFF"/>
                </a:solidFill>
                <a:latin typeface="Times New Roman"/>
                <a:ea typeface="Times New Roman"/>
                <a:cs typeface="Times New Roman"/>
                <a:sym typeface="Times New Roman"/>
              </a:rPr>
              <a:t> data for My Housing prices and third party users. </a:t>
            </a:r>
            <a:endParaRPr b="1">
              <a:solidFill>
                <a:srgbClr val="FFFFFF"/>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4503125" y="1170125"/>
            <a:ext cx="4488477" cy="29885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Solution</a:t>
            </a:r>
            <a:endParaRPr u="sng"/>
          </a:p>
        </p:txBody>
      </p:sp>
      <p:sp>
        <p:nvSpPr>
          <p:cNvPr id="76" name="Google Shape;76;p16"/>
          <p:cNvSpPr txBox="1"/>
          <p:nvPr>
            <p:ph idx="1" type="body"/>
          </p:nvPr>
        </p:nvSpPr>
        <p:spPr>
          <a:xfrm>
            <a:off x="311700" y="960775"/>
            <a:ext cx="4306500" cy="40254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 Good reviews </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Affordable pricing</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User Friendly Market Data</a:t>
            </a:r>
            <a:endParaRPr b="1">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Balthazar’s housing Pricing </a:t>
            </a:r>
            <a:endParaRPr b="1">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572000" y="1017725"/>
            <a:ext cx="4221051" cy="27494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Traction/Market Size</a:t>
            </a:r>
            <a:endParaRPr u="sng"/>
          </a:p>
        </p:txBody>
      </p:sp>
      <p:sp>
        <p:nvSpPr>
          <p:cNvPr id="83" name="Google Shape;83;p17"/>
          <p:cNvSpPr txBox="1"/>
          <p:nvPr>
            <p:ph idx="1" type="body"/>
          </p:nvPr>
        </p:nvSpPr>
        <p:spPr>
          <a:xfrm>
            <a:off x="421725" y="1017725"/>
            <a:ext cx="3816600" cy="37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a:t>
            </a:r>
            <a:r>
              <a:rPr lang="en"/>
              <a:t>addressable market</a:t>
            </a:r>
            <a:r>
              <a:rPr b="1" lang="en" sz="1400">
                <a:solidFill>
                  <a:schemeClr val="dk1"/>
                </a:solidFill>
                <a:latin typeface="Times New Roman"/>
                <a:ea typeface="Times New Roman"/>
                <a:cs typeface="Times New Roman"/>
                <a:sym typeface="Times New Roman"/>
              </a:rPr>
              <a:t>:</a:t>
            </a:r>
            <a:r>
              <a:rPr b="1" lang="en">
                <a:solidFill>
                  <a:schemeClr val="dk1"/>
                </a:solidFill>
                <a:latin typeface="Times New Roman"/>
                <a:ea typeface="Times New Roman"/>
                <a:cs typeface="Times New Roman"/>
                <a:sym typeface="Times New Roman"/>
              </a:rPr>
              <a:t>$177.6b Hotels &amp; Housing in the US Market</a:t>
            </a:r>
            <a:r>
              <a:rPr b="1" lang="en">
                <a:solidFill>
                  <a:srgbClr val="202124"/>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Size</a:t>
            </a:r>
            <a:endParaRPr b="1">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t>Service </a:t>
            </a:r>
            <a:r>
              <a:rPr lang="en"/>
              <a:t>available</a:t>
            </a:r>
            <a:r>
              <a:rPr lang="en"/>
              <a:t> market</a:t>
            </a:r>
            <a:r>
              <a:rPr b="1" lang="en" sz="1400">
                <a:solidFill>
                  <a:srgbClr val="FFFFFF"/>
                </a:solidFill>
                <a:latin typeface="Times New Roman"/>
                <a:ea typeface="Times New Roman"/>
                <a:cs typeface="Times New Roman"/>
                <a:sym typeface="Times New Roman"/>
              </a:rPr>
              <a:t>: </a:t>
            </a:r>
            <a:r>
              <a:rPr b="1" lang="en">
                <a:solidFill>
                  <a:srgbClr val="FFFFFF"/>
                </a:solidFill>
                <a:latin typeface="Times New Roman"/>
                <a:ea typeface="Times New Roman"/>
                <a:cs typeface="Times New Roman"/>
                <a:sym typeface="Times New Roman"/>
              </a:rPr>
              <a:t>$59.6b is the market size of just north america</a:t>
            </a:r>
            <a:endParaRPr b="1" sz="22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a:t>Service obtainable market</a:t>
            </a:r>
            <a:r>
              <a:rPr lang="en">
                <a:solidFill>
                  <a:srgbClr val="FFFFFF"/>
                </a:solidFill>
              </a:rPr>
              <a:t>: </a:t>
            </a:r>
            <a:r>
              <a:rPr b="1" lang="en">
                <a:solidFill>
                  <a:srgbClr val="FFFFFF"/>
                </a:solidFill>
                <a:latin typeface="Times New Roman"/>
                <a:ea typeface="Times New Roman"/>
                <a:cs typeface="Times New Roman"/>
                <a:sym typeface="Times New Roman"/>
              </a:rPr>
              <a:t>Balthazar’s </a:t>
            </a:r>
            <a:r>
              <a:rPr b="1" lang="en">
                <a:solidFill>
                  <a:srgbClr val="FFFFFF"/>
                </a:solidFill>
                <a:latin typeface="Times New Roman"/>
                <a:ea typeface="Times New Roman"/>
                <a:cs typeface="Times New Roman"/>
                <a:sym typeface="Times New Roman"/>
              </a:rPr>
              <a:t>housing</a:t>
            </a:r>
            <a:r>
              <a:rPr b="1" lang="en">
                <a:solidFill>
                  <a:srgbClr val="FFFFFF"/>
                </a:solidFill>
                <a:latin typeface="Times New Roman"/>
                <a:ea typeface="Times New Roman"/>
                <a:cs typeface="Times New Roman"/>
                <a:sym typeface="Times New Roman"/>
              </a:rPr>
              <a:t> and Inn will hold 4% of the hotels and housing market by 2027 which is 2.38b </a:t>
            </a:r>
            <a:endParaRPr b="1">
              <a:solidFill>
                <a:srgbClr val="FFFFFF"/>
              </a:solidFill>
              <a:latin typeface="Times New Roman"/>
              <a:ea typeface="Times New Roman"/>
              <a:cs typeface="Times New Roman"/>
              <a:sym typeface="Times New Roman"/>
            </a:endParaRPr>
          </a:p>
          <a:p>
            <a:pPr indent="0" lvl="0" marL="0" rtl="0" algn="l">
              <a:spcBef>
                <a:spcPts val="1200"/>
              </a:spcBef>
              <a:spcAft>
                <a:spcPts val="1200"/>
              </a:spcAft>
              <a:buNone/>
            </a:pPr>
            <a:r>
              <a:t/>
            </a:r>
            <a:endParaRPr b="1" sz="1400">
              <a:solidFill>
                <a:schemeClr val="dk1"/>
              </a:solidFill>
              <a:latin typeface="Times New Roman"/>
              <a:ea typeface="Times New Roman"/>
              <a:cs typeface="Times New Roman"/>
              <a:sym typeface="Times New Roman"/>
            </a:endParaRPr>
          </a:p>
        </p:txBody>
      </p:sp>
      <p:pic>
        <p:nvPicPr>
          <p:cNvPr id="84" name="Google Shape;84;p17"/>
          <p:cNvPicPr preferRelativeResize="0"/>
          <p:nvPr/>
        </p:nvPicPr>
        <p:blipFill>
          <a:blip r:embed="rId3">
            <a:alphaModFix/>
          </a:blip>
          <a:stretch>
            <a:fillRect/>
          </a:stretch>
        </p:blipFill>
        <p:spPr>
          <a:xfrm>
            <a:off x="4390725" y="1170125"/>
            <a:ext cx="4600875" cy="2474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Model</a:t>
            </a:r>
            <a:endParaRPr/>
          </a:p>
        </p:txBody>
      </p:sp>
      <p:sp>
        <p:nvSpPr>
          <p:cNvPr id="90" name="Google Shape;90;p18"/>
          <p:cNvSpPr txBox="1"/>
          <p:nvPr>
            <p:ph idx="1" type="body"/>
          </p:nvPr>
        </p:nvSpPr>
        <p:spPr>
          <a:xfrm>
            <a:off x="311700" y="1152475"/>
            <a:ext cx="407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My business (Ordaeya) will have a</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lot of </a:t>
            </a:r>
            <a:r>
              <a:rPr b="1" lang="en">
                <a:solidFill>
                  <a:srgbClr val="FFFFFF"/>
                </a:solidFill>
                <a:latin typeface="Times New Roman"/>
                <a:ea typeface="Times New Roman"/>
                <a:cs typeface="Times New Roman"/>
                <a:sym typeface="Times New Roman"/>
              </a:rPr>
              <a:t>investors</a:t>
            </a:r>
            <a:r>
              <a:rPr b="1" lang="en">
                <a:solidFill>
                  <a:srgbClr val="FFFFFF"/>
                </a:solidFill>
                <a:latin typeface="Times New Roman"/>
                <a:ea typeface="Times New Roman"/>
                <a:cs typeface="Times New Roman"/>
                <a:sym typeface="Times New Roman"/>
              </a:rPr>
              <a:t> who I will be reaching out to gain </a:t>
            </a:r>
            <a:r>
              <a:rPr b="1" lang="en">
                <a:solidFill>
                  <a:srgbClr val="FFFFFF"/>
                </a:solidFill>
                <a:latin typeface="Times New Roman"/>
                <a:ea typeface="Times New Roman"/>
                <a:cs typeface="Times New Roman"/>
                <a:sym typeface="Times New Roman"/>
              </a:rPr>
              <a:t>partnerships.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rPr b="1" lang="en">
                <a:solidFill>
                  <a:schemeClr val="dk1"/>
                </a:solidFill>
                <a:latin typeface="Times New Roman"/>
                <a:ea typeface="Times New Roman"/>
                <a:cs typeface="Times New Roman"/>
                <a:sym typeface="Times New Roman"/>
              </a:rPr>
              <a:t>Also I will be </a:t>
            </a:r>
            <a:r>
              <a:rPr b="1" lang="en">
                <a:solidFill>
                  <a:schemeClr val="dk1"/>
                </a:solidFill>
                <a:latin typeface="Times New Roman"/>
                <a:ea typeface="Times New Roman"/>
                <a:cs typeface="Times New Roman"/>
                <a:sym typeface="Times New Roman"/>
              </a:rPr>
              <a:t>surveying</a:t>
            </a:r>
            <a:r>
              <a:rPr b="1" lang="en">
                <a:solidFill>
                  <a:schemeClr val="dk1"/>
                </a:solidFill>
                <a:latin typeface="Times New Roman"/>
                <a:ea typeface="Times New Roman"/>
                <a:cs typeface="Times New Roman"/>
                <a:sym typeface="Times New Roman"/>
              </a:rPr>
              <a:t> my local communities to look for </a:t>
            </a:r>
            <a:r>
              <a:rPr b="1" lang="en">
                <a:solidFill>
                  <a:schemeClr val="dk1"/>
                </a:solidFill>
                <a:latin typeface="Times New Roman"/>
                <a:ea typeface="Times New Roman"/>
                <a:cs typeface="Times New Roman"/>
                <a:sym typeface="Times New Roman"/>
              </a:rPr>
              <a:t>analytical</a:t>
            </a:r>
            <a:r>
              <a:rPr b="1" lang="en">
                <a:solidFill>
                  <a:schemeClr val="dk1"/>
                </a:solidFill>
                <a:latin typeface="Times New Roman"/>
                <a:ea typeface="Times New Roman"/>
                <a:cs typeface="Times New Roman"/>
                <a:sym typeface="Times New Roman"/>
              </a:rPr>
              <a:t> data to </a:t>
            </a:r>
            <a:r>
              <a:rPr b="1" lang="en">
                <a:solidFill>
                  <a:schemeClr val="dk1"/>
                </a:solidFill>
                <a:latin typeface="Times New Roman"/>
                <a:ea typeface="Times New Roman"/>
                <a:cs typeface="Times New Roman"/>
                <a:sym typeface="Times New Roman"/>
              </a:rPr>
              <a:t>understand</a:t>
            </a:r>
            <a:r>
              <a:rPr b="1" lang="en">
                <a:solidFill>
                  <a:schemeClr val="dk1"/>
                </a:solidFill>
                <a:latin typeface="Times New Roman"/>
                <a:ea typeface="Times New Roman"/>
                <a:cs typeface="Times New Roman"/>
                <a:sym typeface="Times New Roman"/>
              </a:rPr>
              <a:t> my targeted </a:t>
            </a:r>
            <a:r>
              <a:rPr b="1" lang="en">
                <a:solidFill>
                  <a:schemeClr val="dk1"/>
                </a:solidFill>
                <a:latin typeface="Times New Roman"/>
                <a:ea typeface="Times New Roman"/>
                <a:cs typeface="Times New Roman"/>
                <a:sym typeface="Times New Roman"/>
              </a:rPr>
              <a:t>customers.</a:t>
            </a:r>
            <a:endParaRPr b="1">
              <a:solidFill>
                <a:schemeClr val="dk1"/>
              </a:solidFill>
              <a:latin typeface="Times New Roman"/>
              <a:ea typeface="Times New Roman"/>
              <a:cs typeface="Times New Roman"/>
              <a:sym typeface="Times New Roman"/>
            </a:endParaRPr>
          </a:p>
        </p:txBody>
      </p:sp>
      <p:pic>
        <p:nvPicPr>
          <p:cNvPr id="91" name="Google Shape;91;p18"/>
          <p:cNvPicPr preferRelativeResize="0"/>
          <p:nvPr/>
        </p:nvPicPr>
        <p:blipFill>
          <a:blip r:embed="rId3">
            <a:alphaModFix/>
          </a:blip>
          <a:stretch>
            <a:fillRect/>
          </a:stretch>
        </p:blipFill>
        <p:spPr>
          <a:xfrm>
            <a:off x="4572003" y="1205450"/>
            <a:ext cx="4441626" cy="295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Proprietary</a:t>
            </a:r>
            <a:r>
              <a:rPr lang="en" u="sng"/>
              <a:t>​​ Technology/Expertise</a:t>
            </a:r>
            <a:endParaRPr u="sng"/>
          </a:p>
        </p:txBody>
      </p:sp>
      <p:pic>
        <p:nvPicPr>
          <p:cNvPr id="97" name="Google Shape;97;p19"/>
          <p:cNvPicPr preferRelativeResize="0"/>
          <p:nvPr/>
        </p:nvPicPr>
        <p:blipFill>
          <a:blip r:embed="rId3">
            <a:alphaModFix/>
          </a:blip>
          <a:stretch>
            <a:fillRect/>
          </a:stretch>
        </p:blipFill>
        <p:spPr>
          <a:xfrm>
            <a:off x="261425" y="1017725"/>
            <a:ext cx="6216899" cy="3885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102700" y="11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Competition</a:t>
            </a:r>
            <a:r>
              <a:rPr lang="en"/>
              <a:t> </a:t>
            </a:r>
            <a:endParaRPr/>
          </a:p>
        </p:txBody>
      </p:sp>
      <p:sp>
        <p:nvSpPr>
          <p:cNvPr id="103" name="Google Shape;103;p20"/>
          <p:cNvSpPr txBox="1"/>
          <p:nvPr>
            <p:ph idx="1" type="body"/>
          </p:nvPr>
        </p:nvSpPr>
        <p:spPr>
          <a:xfrm>
            <a:off x="162500" y="691150"/>
            <a:ext cx="4161300" cy="435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Other Hotel </a:t>
            </a:r>
            <a:r>
              <a:rPr lang="en">
                <a:solidFill>
                  <a:schemeClr val="dk1"/>
                </a:solidFill>
                <a:latin typeface="Times New Roman"/>
                <a:ea typeface="Times New Roman"/>
                <a:cs typeface="Times New Roman"/>
                <a:sym typeface="Times New Roman"/>
              </a:rPr>
              <a:t>companies: My company will have the most widest hotel resort in the whole world compared to other companies. And you will have a lot to do there, and have fun activities as we’ll like, Basketball courts, A bunch of pools and a whirly pool, a food courts, and other things in the future </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chemeClr val="dk1"/>
                </a:solidFill>
                <a:latin typeface="Times New Roman"/>
                <a:ea typeface="Times New Roman"/>
                <a:cs typeface="Times New Roman"/>
                <a:sym typeface="Times New Roman"/>
              </a:rPr>
              <a:t>Other </a:t>
            </a:r>
            <a:r>
              <a:rPr lang="en">
                <a:solidFill>
                  <a:schemeClr val="dk1"/>
                </a:solidFill>
                <a:latin typeface="Times New Roman"/>
                <a:ea typeface="Times New Roman"/>
                <a:cs typeface="Times New Roman"/>
                <a:sym typeface="Times New Roman"/>
              </a:rPr>
              <a:t>Airbnb</a:t>
            </a:r>
            <a:r>
              <a:rPr lang="en">
                <a:solidFill>
                  <a:schemeClr val="dk1"/>
                </a:solidFill>
                <a:latin typeface="Times New Roman"/>
                <a:ea typeface="Times New Roman"/>
                <a:cs typeface="Times New Roman"/>
                <a:sym typeface="Times New Roman"/>
              </a:rPr>
              <a:t>: My Houses will come with costume snacks, paintings of the whole city, and will support with comfy beds and will have two of everything like, toilets, beds, and living rooms as we’ll.</a:t>
            </a:r>
            <a:endParaRPr>
              <a:solidFill>
                <a:schemeClr val="dk1"/>
              </a:solidFill>
              <a:latin typeface="Times New Roman"/>
              <a:ea typeface="Times New Roman"/>
              <a:cs typeface="Times New Roman"/>
              <a:sym typeface="Times New Roman"/>
            </a:endParaRPr>
          </a:p>
        </p:txBody>
      </p:sp>
      <p:pic>
        <p:nvPicPr>
          <p:cNvPr id="104" name="Google Shape;104;p20"/>
          <p:cNvPicPr preferRelativeResize="0"/>
          <p:nvPr/>
        </p:nvPicPr>
        <p:blipFill>
          <a:blip r:embed="rId3">
            <a:alphaModFix/>
          </a:blip>
          <a:stretch>
            <a:fillRect/>
          </a:stretch>
        </p:blipFill>
        <p:spPr>
          <a:xfrm>
            <a:off x="4476200" y="843550"/>
            <a:ext cx="4515400" cy="338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a:t>
            </a:r>
            <a:endParaRPr/>
          </a:p>
        </p:txBody>
      </p:sp>
      <p:sp>
        <p:nvSpPr>
          <p:cNvPr id="110" name="Google Shape;110;p21"/>
          <p:cNvSpPr txBox="1"/>
          <p:nvPr>
            <p:ph idx="1" type="body"/>
          </p:nvPr>
        </p:nvSpPr>
        <p:spPr>
          <a:xfrm>
            <a:off x="311700" y="1152475"/>
            <a:ext cx="3974700" cy="37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Our Mission for you to come to our  business is because we have the most </a:t>
            </a:r>
            <a:r>
              <a:rPr b="1" lang="en">
                <a:solidFill>
                  <a:srgbClr val="FFFFFF"/>
                </a:solidFill>
                <a:latin typeface="Times New Roman"/>
                <a:ea typeface="Times New Roman"/>
                <a:cs typeface="Times New Roman"/>
                <a:sym typeface="Times New Roman"/>
              </a:rPr>
              <a:t>selections</a:t>
            </a:r>
            <a:r>
              <a:rPr b="1" lang="en">
                <a:solidFill>
                  <a:srgbClr val="FFFFFF"/>
                </a:solidFill>
                <a:latin typeface="Times New Roman"/>
                <a:ea typeface="Times New Roman"/>
                <a:cs typeface="Times New Roman"/>
                <a:sym typeface="Times New Roman"/>
              </a:rPr>
              <a:t> of Housing that you can select online, and with the hotel’s, you can have fun with your family and have some to do like relax and have </a:t>
            </a:r>
            <a:r>
              <a:rPr b="1" lang="en">
                <a:solidFill>
                  <a:srgbClr val="FFFFFF"/>
                </a:solidFill>
                <a:latin typeface="Times New Roman"/>
                <a:ea typeface="Times New Roman"/>
                <a:cs typeface="Times New Roman"/>
                <a:sym typeface="Times New Roman"/>
              </a:rPr>
              <a:t>indoor</a:t>
            </a:r>
            <a:r>
              <a:rPr b="1" lang="en">
                <a:solidFill>
                  <a:srgbClr val="FFFFFF"/>
                </a:solidFill>
                <a:latin typeface="Times New Roman"/>
                <a:ea typeface="Times New Roman"/>
                <a:cs typeface="Times New Roman"/>
                <a:sym typeface="Times New Roman"/>
              </a:rPr>
              <a:t> activities as well for you to do. </a:t>
            </a:r>
            <a:endParaRPr b="1">
              <a:solidFill>
                <a:srgbClr val="FFFFFF"/>
              </a:solidFill>
              <a:latin typeface="Times New Roman"/>
              <a:ea typeface="Times New Roman"/>
              <a:cs typeface="Times New Roman"/>
              <a:sym typeface="Times New Roman"/>
            </a:endParaRPr>
          </a:p>
          <a:p>
            <a:pPr indent="0" lvl="0" marL="0" rtl="0" algn="l">
              <a:spcBef>
                <a:spcPts val="1200"/>
              </a:spcBef>
              <a:spcAft>
                <a:spcPts val="1200"/>
              </a:spcAft>
              <a:buNone/>
            </a:pPr>
            <a:r>
              <a:rPr b="1" lang="en">
                <a:solidFill>
                  <a:srgbClr val="FFFFFF"/>
                </a:solidFill>
                <a:latin typeface="Times New Roman"/>
                <a:ea typeface="Times New Roman"/>
                <a:cs typeface="Times New Roman"/>
                <a:sym typeface="Times New Roman"/>
              </a:rPr>
              <a:t>And There’s gonna be a lot of homemade food options for Breakfast and dinner as we’ll. And will have your </a:t>
            </a:r>
            <a:r>
              <a:rPr b="1" lang="en">
                <a:solidFill>
                  <a:srgbClr val="FFFFFF"/>
                </a:solidFill>
                <a:latin typeface="Times New Roman"/>
                <a:ea typeface="Times New Roman"/>
                <a:cs typeface="Times New Roman"/>
                <a:sym typeface="Times New Roman"/>
              </a:rPr>
              <a:t>personal</a:t>
            </a:r>
            <a:r>
              <a:rPr b="1" lang="en">
                <a:solidFill>
                  <a:srgbClr val="FFFFFF"/>
                </a:solidFill>
                <a:latin typeface="Times New Roman"/>
                <a:ea typeface="Times New Roman"/>
                <a:cs typeface="Times New Roman"/>
                <a:sym typeface="Times New Roman"/>
              </a:rPr>
              <a:t> washer and dryer for your rooms, just like your house my have, coming </a:t>
            </a:r>
            <a:r>
              <a:rPr b="1" lang="en">
                <a:solidFill>
                  <a:srgbClr val="FFFFFF"/>
                </a:solidFill>
                <a:latin typeface="Times New Roman"/>
                <a:ea typeface="Times New Roman"/>
                <a:cs typeface="Times New Roman"/>
                <a:sym typeface="Times New Roman"/>
              </a:rPr>
              <a:t>with</a:t>
            </a:r>
            <a:r>
              <a:rPr b="1" lang="en">
                <a:solidFill>
                  <a:srgbClr val="FFFFFF"/>
                </a:solidFill>
                <a:latin typeface="Times New Roman"/>
                <a:ea typeface="Times New Roman"/>
                <a:cs typeface="Times New Roman"/>
                <a:sym typeface="Times New Roman"/>
              </a:rPr>
              <a:t> </a:t>
            </a:r>
            <a:r>
              <a:rPr b="1" lang="en">
                <a:solidFill>
                  <a:srgbClr val="FFFFFF"/>
                </a:solidFill>
                <a:latin typeface="Times New Roman"/>
                <a:ea typeface="Times New Roman"/>
                <a:cs typeface="Times New Roman"/>
                <a:sym typeface="Times New Roman"/>
              </a:rPr>
              <a:t>supplies</a:t>
            </a:r>
            <a:r>
              <a:rPr b="1" lang="en">
                <a:solidFill>
                  <a:srgbClr val="FFFFFF"/>
                </a:solidFill>
                <a:latin typeface="Times New Roman"/>
                <a:ea typeface="Times New Roman"/>
                <a:cs typeface="Times New Roman"/>
                <a:sym typeface="Times New Roman"/>
              </a:rPr>
              <a:t> that we will have for you for complementary.</a:t>
            </a:r>
            <a:endParaRPr b="1">
              <a:solidFill>
                <a:srgbClr val="FFFFFF"/>
              </a:solidFill>
              <a:latin typeface="Times New Roman"/>
              <a:ea typeface="Times New Roman"/>
              <a:cs typeface="Times New Roman"/>
              <a:sym typeface="Times New Roman"/>
            </a:endParaRPr>
          </a:p>
        </p:txBody>
      </p:sp>
      <p:pic>
        <p:nvPicPr>
          <p:cNvPr id="111" name="Google Shape;111;p21"/>
          <p:cNvPicPr preferRelativeResize="0"/>
          <p:nvPr/>
        </p:nvPicPr>
        <p:blipFill>
          <a:blip r:embed="rId3">
            <a:alphaModFix/>
          </a:blip>
          <a:stretch>
            <a:fillRect/>
          </a:stretch>
        </p:blipFill>
        <p:spPr>
          <a:xfrm>
            <a:off x="4438800" y="1170125"/>
            <a:ext cx="4552800" cy="2959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